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7" r:id="rId2"/>
    <p:sldId id="259" r:id="rId3"/>
    <p:sldId id="263" r:id="rId4"/>
    <p:sldId id="262" r:id="rId5"/>
    <p:sldId id="260" r:id="rId6"/>
    <p:sldId id="276" r:id="rId7"/>
    <p:sldId id="278" r:id="rId8"/>
    <p:sldId id="261" r:id="rId9"/>
    <p:sldId id="279" r:id="rId10"/>
    <p:sldId id="280" r:id="rId11"/>
    <p:sldId id="281" r:id="rId12"/>
    <p:sldId id="282" r:id="rId13"/>
    <p:sldId id="264" r:id="rId14"/>
    <p:sldId id="265" r:id="rId15"/>
    <p:sldId id="283" r:id="rId16"/>
    <p:sldId id="266" r:id="rId17"/>
    <p:sldId id="270" r:id="rId18"/>
    <p:sldId id="284" r:id="rId19"/>
    <p:sldId id="269" r:id="rId20"/>
    <p:sldId id="274" r:id="rId21"/>
    <p:sldId id="273" r:id="rId22"/>
    <p:sldId id="277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707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885" y="1981200"/>
            <a:ext cx="5005916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65767" y="4114800"/>
            <a:ext cx="500591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4885" y="4114800"/>
            <a:ext cx="5005916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8B36E-16E6-714B-84D8-7D04C1774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81ADE-D81E-0440-AA8B-114B8458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7F2DFE-8FB4-294C-AB82-7740E61C0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CF956-7245-3B42-8DDA-BBACDECEA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E2A8992-A990-FB42-9C66-D812229F02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8997" y="959370"/>
            <a:ext cx="8224603" cy="2083868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ea typeface="ＭＳ Ｐゴシック" panose="020B0600070205080204" pitchFamily="34" charset="-128"/>
              </a:rPr>
              <a:t>CSI 101 </a:t>
            </a:r>
            <a:br>
              <a:rPr lang="en-US" altLang="en-US" sz="6600" b="1" dirty="0">
                <a:ea typeface="ＭＳ Ｐゴシック" panose="020B0600070205080204" pitchFamily="34" charset="-128"/>
              </a:rPr>
            </a:br>
            <a:r>
              <a:rPr lang="en-US" altLang="en-US" sz="6600" b="1" dirty="0">
                <a:ea typeface="ＭＳ Ｐゴシック" panose="020B0600070205080204" pitchFamily="34" charset="-128"/>
              </a:rPr>
              <a:t>Skills Lab 2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3CB2F49-F9F8-3B4D-836D-0D9B4C36BB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3432240"/>
            <a:ext cx="7848600" cy="177008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000" b="1" dirty="0">
                <a:ea typeface="ＭＳ Ｐゴシック" panose="020B0600070205080204" pitchFamily="34" charset="-128"/>
              </a:rPr>
              <a:t>Emergency Assessment of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5400" b="1" dirty="0">
                <a:ea typeface="ＭＳ Ｐゴシック" panose="020B0600070205080204" pitchFamily="34" charset="-128"/>
              </a:rPr>
              <a:t>Vital Signs and Pain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F6899-DFAA-C444-9260-45CDA6F1F109}"/>
              </a:ext>
            </a:extLst>
          </p:cNvPr>
          <p:cNvSpPr txBox="1"/>
          <p:nvPr/>
        </p:nvSpPr>
        <p:spPr>
          <a:xfrm>
            <a:off x="2298491" y="5591331"/>
            <a:ext cx="668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Daryl P. </a:t>
            </a:r>
            <a:r>
              <a:rPr lang="en-US" altLang="en-US" sz="2000" dirty="0" err="1">
                <a:latin typeface="Calisto MT" panose="02040603050505030304" pitchFamily="18" charset="77"/>
                <a:ea typeface="ＭＳ Ｐゴシック" panose="020B0600070205080204" pitchFamily="34" charset="-128"/>
              </a:rPr>
              <a:t>Lofaso</a:t>
            </a:r>
            <a:r>
              <a:rPr lang="en-US" altLang="en-US" sz="2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, Ph.D., M.Ed., RRT</a:t>
            </a:r>
          </a:p>
        </p:txBody>
      </p:sp>
    </p:spTree>
    <p:extLst>
      <p:ext uri="{BB962C8B-B14F-4D97-AF65-F5344CB8AC3E}">
        <p14:creationId xmlns:p14="http://schemas.microsoft.com/office/powerpoint/2010/main" val="9287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3BA1-E8C1-C143-B16C-95EFD9C5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381" y="638331"/>
            <a:ext cx="8694297" cy="102557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Pulse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007C-61C0-8848-B688-E7BA64A2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2083633"/>
            <a:ext cx="9878517" cy="4164767"/>
          </a:xfrm>
        </p:spPr>
        <p:txBody>
          <a:bodyPr>
            <a:normAutofit fontScale="92500"/>
          </a:bodyPr>
          <a:lstStyle/>
          <a:p>
            <a:r>
              <a:rPr lang="en-US" sz="3600" i="1" u="sng" dirty="0"/>
              <a:t>Pulse sites</a:t>
            </a:r>
            <a:r>
              <a:rPr lang="en-US" sz="3600" dirty="0"/>
              <a:t>: Temporal, Carotid, Brachial, Radial, femoral and Apical (for infants).</a:t>
            </a:r>
          </a:p>
          <a:p>
            <a:r>
              <a:rPr lang="en-US" sz="3600" i="1" u="sng" dirty="0"/>
              <a:t>Pulse rate</a:t>
            </a:r>
            <a:r>
              <a:rPr lang="en-US" sz="3600" dirty="0"/>
              <a:t>: count for 15 seconds and multiply by 4. When pulse feels irregular, take for entire minute.</a:t>
            </a:r>
          </a:p>
          <a:p>
            <a:r>
              <a:rPr lang="en-US" sz="3600" i="1" u="sng" dirty="0"/>
              <a:t>Pulse assessment</a:t>
            </a:r>
            <a:r>
              <a:rPr lang="en-US" sz="3600" dirty="0"/>
              <a:t>: When taking a pulse, use the first and second fingertips of one hand, press firmly but gently on the arteries until you feel a pulse.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052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99A8EABB-5B39-904F-ADD7-CCBA0FD6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6669" y="1312742"/>
            <a:ext cx="10115914" cy="12056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Abnormal Pulse Characteristics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4192191-989E-9342-953C-432A19671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832" y="2818150"/>
            <a:ext cx="9773587" cy="30430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Weak Pulse – </a:t>
            </a:r>
            <a:r>
              <a:rPr lang="en-US" altLang="en-US" sz="4000" dirty="0">
                <a:ea typeface="ＭＳ Ｐゴシック" panose="020B0600070205080204" pitchFamily="34" charset="-128"/>
                <a:cs typeface="Arial" panose="020B0604020202020204" pitchFamily="34" charset="0"/>
              </a:rPr>
              <a:t>↓ </a:t>
            </a:r>
            <a:r>
              <a:rPr lang="en-US" altLang="en-US" sz="4000" dirty="0">
                <a:ea typeface="ＭＳ Ｐゴシック" panose="020B0600070205080204" pitchFamily="34" charset="-128"/>
              </a:rPr>
              <a:t>stroke volume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Bounding Pulse - </a:t>
            </a:r>
            <a:r>
              <a:rPr lang="en-US" altLang="en-US" sz="4000" dirty="0">
                <a:ea typeface="ＭＳ Ｐゴシック" panose="020B0600070205080204" pitchFamily="34" charset="-128"/>
                <a:cs typeface="Arial" panose="020B0604020202020204" pitchFamily="34" charset="0"/>
              </a:rPr>
              <a:t>↑ stroke volume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  <a:cs typeface="Arial" panose="020B0604020202020204" pitchFamily="34" charset="0"/>
              </a:rPr>
              <a:t>Paradoxical Pulse – change with respirations</a:t>
            </a:r>
          </a:p>
        </p:txBody>
      </p:sp>
    </p:spTree>
    <p:extLst>
      <p:ext uri="{BB962C8B-B14F-4D97-AF65-F5344CB8AC3E}">
        <p14:creationId xmlns:p14="http://schemas.microsoft.com/office/powerpoint/2010/main" val="34416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BD76-40E5-AF4B-9B2C-96749152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29" y="1029325"/>
            <a:ext cx="9386339" cy="99434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Factors Influencing Pulse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ED5E97-236A-3244-BD5F-308E65F0A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594153"/>
              </p:ext>
            </p:extLst>
          </p:nvPr>
        </p:nvGraphicFramePr>
        <p:xfrm>
          <a:off x="1981199" y="2203554"/>
          <a:ext cx="8229600" cy="3776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547">
                  <a:extLst>
                    <a:ext uri="{9D8B030D-6E8A-4147-A177-3AD203B41FA5}">
                      <a16:colId xmlns:a16="http://schemas.microsoft.com/office/drawing/2014/main" val="1348858712"/>
                    </a:ext>
                  </a:extLst>
                </a:gridCol>
                <a:gridCol w="2871604">
                  <a:extLst>
                    <a:ext uri="{9D8B030D-6E8A-4147-A177-3AD203B41FA5}">
                      <a16:colId xmlns:a16="http://schemas.microsoft.com/office/drawing/2014/main" val="140728918"/>
                    </a:ext>
                  </a:extLst>
                </a:gridCol>
                <a:gridCol w="2591449">
                  <a:extLst>
                    <a:ext uri="{9D8B030D-6E8A-4147-A177-3AD203B41FA5}">
                      <a16:colId xmlns:a16="http://schemas.microsoft.com/office/drawing/2014/main" val="61832187"/>
                    </a:ext>
                  </a:extLst>
                </a:gridCol>
              </a:tblGrid>
              <a:tr h="553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Increase</a:t>
                      </a:r>
                      <a:endParaRPr lang="en-US" sz="3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Decrease</a:t>
                      </a:r>
                      <a:endParaRPr lang="en-US" sz="3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5502"/>
                  </a:ext>
                </a:extLst>
              </a:tr>
              <a:tr h="615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Exercise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short-term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trained athletes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020232"/>
                  </a:ext>
                </a:extLst>
              </a:tr>
              <a:tr h="553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Temperature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fever &amp; heat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hypothermia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213945"/>
                  </a:ext>
                </a:extLst>
              </a:tr>
              <a:tr h="553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Emotions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pain, anxiety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severe pain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067010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Drugs	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+ chronotropic (epi)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chronotropic (digitalis)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774090"/>
                  </a:ext>
                </a:extLst>
              </a:tr>
              <a:tr h="553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Hemorrhage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loss of blood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19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37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879F0D8-9592-AA43-8A72-4F5B8F1B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3196" y="698291"/>
            <a:ext cx="8285778" cy="12654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Respiratory Rate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2B07874-5F04-6746-A62D-1CEC75CA8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8879" y="1963712"/>
            <a:ext cx="9263921" cy="42549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Normal relaxed breathing is effortless, automatic,  regular and even.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Normal range:</a:t>
            </a:r>
          </a:p>
          <a:p>
            <a:pPr lvl="4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Adult : 12-20/min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lvl="4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Child: 20-30/min.</a:t>
            </a:r>
          </a:p>
          <a:p>
            <a:pPr lvl="4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Infant: 35-40/min.</a:t>
            </a:r>
          </a:p>
        </p:txBody>
      </p:sp>
    </p:spTree>
    <p:extLst>
      <p:ext uri="{BB962C8B-B14F-4D97-AF65-F5344CB8AC3E}">
        <p14:creationId xmlns:p14="http://schemas.microsoft.com/office/powerpoint/2010/main" val="192609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F42FD28-0BE4-7D49-AD7B-F6076E989C2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648262" y="512153"/>
            <a:ext cx="7184037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Respiratory Patterns</a:t>
            </a:r>
          </a:p>
        </p:txBody>
      </p:sp>
      <p:pic>
        <p:nvPicPr>
          <p:cNvPr id="25602" name="Picture 4" descr="Normal Respirations - graph">
            <a:extLst>
              <a:ext uri="{FF2B5EF4-FFF2-40B4-BE49-F238E27FC236}">
                <a16:creationId xmlns:a16="http://schemas.microsoft.com/office/drawing/2014/main" id="{77F643A0-4709-234B-A024-E36865CBE60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27982"/>
            <a:ext cx="3581400" cy="2198687"/>
          </a:xfrm>
          <a:noFill/>
        </p:spPr>
      </p:pic>
      <p:pic>
        <p:nvPicPr>
          <p:cNvPr id="25605" name="Picture 15" descr="Hyperventilation graph">
            <a:extLst>
              <a:ext uri="{FF2B5EF4-FFF2-40B4-BE49-F238E27FC236}">
                <a16:creationId xmlns:a16="http://schemas.microsoft.com/office/drawing/2014/main" id="{8F8EEE7D-FF36-E141-9655-914F3BC2587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902621"/>
            <a:ext cx="3581400" cy="2317750"/>
          </a:xfrm>
          <a:noFill/>
        </p:spPr>
      </p:pic>
      <p:pic>
        <p:nvPicPr>
          <p:cNvPr id="25603" name="Picture 12" descr="Tachypnea - graph">
            <a:extLst>
              <a:ext uri="{FF2B5EF4-FFF2-40B4-BE49-F238E27FC236}">
                <a16:creationId xmlns:a16="http://schemas.microsoft.com/office/drawing/2014/main" id="{F4772F65-ED56-E341-8DBA-C2A750FA0B5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1622425"/>
            <a:ext cx="3657600" cy="2209800"/>
          </a:xfrm>
          <a:noFill/>
        </p:spPr>
      </p:pic>
      <p:pic>
        <p:nvPicPr>
          <p:cNvPr id="25604" name="Picture 13" descr="Cheyne-Stokes breathing - Graph">
            <a:extLst>
              <a:ext uri="{FF2B5EF4-FFF2-40B4-BE49-F238E27FC236}">
                <a16:creationId xmlns:a16="http://schemas.microsoft.com/office/drawing/2014/main" id="{A02A45D3-A070-D64C-951D-90A58E7B407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8" y="3902621"/>
            <a:ext cx="3657600" cy="2263568"/>
          </a:xfrm>
          <a:noFill/>
        </p:spPr>
      </p:pic>
    </p:spTree>
    <p:extLst>
      <p:ext uri="{BB962C8B-B14F-4D97-AF65-F5344CB8AC3E}">
        <p14:creationId xmlns:p14="http://schemas.microsoft.com/office/powerpoint/2010/main" val="78750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257D-E60E-6F47-AC07-1A0DD04C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370225"/>
            <a:ext cx="10598046" cy="998220"/>
          </a:xfrm>
        </p:spPr>
        <p:txBody>
          <a:bodyPr/>
          <a:lstStyle/>
          <a:p>
            <a:pPr algn="l"/>
            <a:r>
              <a:rPr lang="en-US" sz="4800" b="1" dirty="0"/>
              <a:t>Factors Influencing Respiratory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29549C-0C18-E74A-B1EA-8D1CDA67A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126619"/>
              </p:ext>
            </p:extLst>
          </p:nvPr>
        </p:nvGraphicFramePr>
        <p:xfrm>
          <a:off x="2151089" y="2503359"/>
          <a:ext cx="7734924" cy="4047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937">
                  <a:extLst>
                    <a:ext uri="{9D8B030D-6E8A-4147-A177-3AD203B41FA5}">
                      <a16:colId xmlns:a16="http://schemas.microsoft.com/office/drawing/2014/main" val="3289554957"/>
                    </a:ext>
                  </a:extLst>
                </a:gridCol>
                <a:gridCol w="2767567">
                  <a:extLst>
                    <a:ext uri="{9D8B030D-6E8A-4147-A177-3AD203B41FA5}">
                      <a16:colId xmlns:a16="http://schemas.microsoft.com/office/drawing/2014/main" val="1715028454"/>
                    </a:ext>
                  </a:extLst>
                </a:gridCol>
                <a:gridCol w="2406420">
                  <a:extLst>
                    <a:ext uri="{9D8B030D-6E8A-4147-A177-3AD203B41FA5}">
                      <a16:colId xmlns:a16="http://schemas.microsoft.com/office/drawing/2014/main" val="279994423"/>
                    </a:ext>
                  </a:extLst>
                </a:gridCol>
              </a:tblGrid>
              <a:tr h="794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Increase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Decrease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18302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Exercise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rate &amp; depth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333811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Acute pain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rate &amp; depth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832920"/>
                  </a:ext>
                </a:extLst>
              </a:tr>
              <a:tr h="727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Anxiety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rate &amp; depth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187249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Smoking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rate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8506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Narcotic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rate &amp; depth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49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1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47426E9-50D4-4A48-A6DD-AADB43FB1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1481" y="1043065"/>
            <a:ext cx="8799227" cy="1055558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Blood Pressure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993EEAB-F6BB-6D4E-B400-5A699C12D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4125" y="2473377"/>
            <a:ext cx="9233941" cy="362262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B/P = Systolic Pressure /           				Diastolic Pressure</a:t>
            </a:r>
          </a:p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Systolic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max. pressure exerted on the arteries with the LV</a:t>
            </a:r>
          </a:p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Diastolic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the elastic recoil pressure presented by the arterial walls</a:t>
            </a:r>
          </a:p>
        </p:txBody>
      </p:sp>
    </p:spTree>
    <p:extLst>
      <p:ext uri="{BB962C8B-B14F-4D97-AF65-F5344CB8AC3E}">
        <p14:creationId xmlns:p14="http://schemas.microsoft.com/office/powerpoint/2010/main" val="129217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2F18B37-A22B-A740-9D06-0F4150519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6557" y="902508"/>
            <a:ext cx="6158702" cy="950625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BP Formulas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35110477-23B0-204B-8CD6-891EAC1A4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4007" y="2287848"/>
            <a:ext cx="9443803" cy="38924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Pulse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 = systolic pressure – diastolic pressure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Normal: 30-50 mmHg</a:t>
            </a:r>
          </a:p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Mean Arterial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 = systolic pressure + 2(diastolic pressure) / 3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Normal: 70-100 mmHg</a:t>
            </a:r>
          </a:p>
        </p:txBody>
      </p:sp>
    </p:spTree>
    <p:extLst>
      <p:ext uri="{BB962C8B-B14F-4D97-AF65-F5344CB8AC3E}">
        <p14:creationId xmlns:p14="http://schemas.microsoft.com/office/powerpoint/2010/main" val="286708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3330-B731-894D-8EA7-6E6CCCFC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277" y="1118018"/>
            <a:ext cx="9746209" cy="935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Factors Influencing Blood Pressure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E6A010-D6A7-664E-B3F8-50F5DF0C5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00584"/>
              </p:ext>
            </p:extLst>
          </p:nvPr>
        </p:nvGraphicFramePr>
        <p:xfrm>
          <a:off x="2173573" y="2406893"/>
          <a:ext cx="8199619" cy="4092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9870">
                  <a:extLst>
                    <a:ext uri="{9D8B030D-6E8A-4147-A177-3AD203B41FA5}">
                      <a16:colId xmlns:a16="http://schemas.microsoft.com/office/drawing/2014/main" val="736723275"/>
                    </a:ext>
                  </a:extLst>
                </a:gridCol>
                <a:gridCol w="2799870">
                  <a:extLst>
                    <a:ext uri="{9D8B030D-6E8A-4147-A177-3AD203B41FA5}">
                      <a16:colId xmlns:a16="http://schemas.microsoft.com/office/drawing/2014/main" val="3511739814"/>
                    </a:ext>
                  </a:extLst>
                </a:gridCol>
                <a:gridCol w="2599879">
                  <a:extLst>
                    <a:ext uri="{9D8B030D-6E8A-4147-A177-3AD203B41FA5}">
                      <a16:colId xmlns:a16="http://schemas.microsoft.com/office/drawing/2014/main" val="1995101570"/>
                    </a:ext>
                  </a:extLst>
                </a:gridCol>
              </a:tblGrid>
              <a:tr h="584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Increase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Decrease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544043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Pain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823499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Sepsis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179878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Anxiety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245502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Smoking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665274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Narcotics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27135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Blood Loss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71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6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23DD3A9-9130-FC4D-837C-AB57B63CB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11" y="777640"/>
            <a:ext cx="9173981" cy="886268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Shock Index</a:t>
            </a:r>
            <a:r>
              <a:rPr lang="en-US" altLang="en-US" sz="4000" dirty="0">
                <a:ea typeface="ＭＳ Ｐゴシック" panose="020B0600070205080204" pitchFamily="34" charset="-128"/>
              </a:rPr>
              <a:t> (SI)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862B592-C346-3D46-8714-721FD57EA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066" y="1873770"/>
            <a:ext cx="9338872" cy="42984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>
                <a:ea typeface="ＭＳ Ｐゴシック" panose="020B0600070205080204" pitchFamily="34" charset="-128"/>
              </a:rPr>
              <a:t>Define</a:t>
            </a:r>
            <a:r>
              <a:rPr lang="en-US" altLang="en-US" sz="3200" dirty="0">
                <a:ea typeface="ＭＳ Ｐゴシック" panose="020B0600070205080204" pitchFamily="34" charset="-128"/>
              </a:rPr>
              <a:t>: the ratio of the heart rate to systolic blood pressure.  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 = HR (bpm) / Systolic B/P (mmHg)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Normal range: 0.5 – 0.7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Elevated SI:  &gt; 0.9 - critically ill (poor outcome)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Sensitive indicator of Left Ventricular dysfunction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Used in the Emergency Department (ED) and Intensive Care Unit (ICU)</a:t>
            </a:r>
          </a:p>
        </p:txBody>
      </p:sp>
    </p:spTree>
    <p:extLst>
      <p:ext uri="{BB962C8B-B14F-4D97-AF65-F5344CB8AC3E}">
        <p14:creationId xmlns:p14="http://schemas.microsoft.com/office/powerpoint/2010/main" val="406473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45D318D-B1B4-2042-88DE-EF8CB3819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9831" y="1031823"/>
            <a:ext cx="7162800" cy="10668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Vital Signs </a:t>
            </a:r>
            <a:r>
              <a:rPr lang="en-US" altLang="en-US" sz="5400" i="1" dirty="0">
                <a:ea typeface="ＭＳ Ｐゴシック" panose="020B0600070205080204" pitchFamily="34" charset="-128"/>
              </a:rPr>
              <a:t>(VS)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53CF809-5796-6545-A3D5-820ADB4EE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80831" y="2530841"/>
            <a:ext cx="6400801" cy="344499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Temperature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Pulse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Respiration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Blood Pressure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Pain Assessment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Pulse Oximeter</a:t>
            </a:r>
          </a:p>
        </p:txBody>
      </p:sp>
    </p:spTree>
    <p:extLst>
      <p:ext uri="{BB962C8B-B14F-4D97-AF65-F5344CB8AC3E}">
        <p14:creationId xmlns:p14="http://schemas.microsoft.com/office/powerpoint/2010/main" val="56213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FD23186-A43F-5840-9A37-C6DEA8A2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1757" y="728924"/>
            <a:ext cx="5671283" cy="9474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Pain Assessment	</a:t>
            </a:r>
          </a:p>
        </p:txBody>
      </p:sp>
      <p:pic>
        <p:nvPicPr>
          <p:cNvPr id="29698" name="Picture 3" descr="Wong Baker Pain Scale">
            <a:extLst>
              <a:ext uri="{FF2B5EF4-FFF2-40B4-BE49-F238E27FC236}">
                <a16:creationId xmlns:a16="http://schemas.microsoft.com/office/drawing/2014/main" id="{15CE3D0E-0852-6B41-8327-C90131E58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5140" y="1701644"/>
            <a:ext cx="8233374" cy="2514599"/>
          </a:xfrm>
          <a:noFill/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7E4CCC50-0DA1-9F49-91F0-9D2CA7F8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4340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72BA3043-C4AE-F943-96E1-021A76C9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8" y="4241487"/>
            <a:ext cx="727165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b="1" u="sng" dirty="0">
                <a:latin typeface="+mn-lt"/>
              </a:rPr>
              <a:t>Range</a:t>
            </a:r>
            <a:r>
              <a:rPr lang="en-US" altLang="en-US" sz="1600" dirty="0">
                <a:latin typeface="+mn-lt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		</a:t>
            </a:r>
            <a:r>
              <a:rPr lang="en-US" altLang="en-US" sz="2000" dirty="0">
                <a:latin typeface="+mn-lt"/>
              </a:rPr>
              <a:t>Mild: 1 – 3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		Moderate: 4 – 6	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		Severe Pain: 7 - 10</a:t>
            </a:r>
            <a:r>
              <a:rPr lang="en-US" altLang="en-US" sz="1600" dirty="0">
                <a:latin typeface="+mn-lt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75145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325A397-CE4E-4B41-8979-DBC9F4F86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1997" y="835702"/>
            <a:ext cx="7158037" cy="105305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Pain Management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921159D-9CAA-0148-BEA4-15FCC85F5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066" y="2113613"/>
            <a:ext cx="9293901" cy="3906187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Non-Pharmacologic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Breathing - slowly and deeply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Distraction</a:t>
            </a:r>
          </a:p>
          <a:p>
            <a:pPr marL="0" indent="0" algn="ctr"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en-US" altLang="en-US" sz="3200" b="1" u="sng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4000" b="1" u="sng" dirty="0">
                <a:ea typeface="ＭＳ Ｐゴシック" panose="020B0600070205080204" pitchFamily="34" charset="-128"/>
              </a:rPr>
              <a:t>Pharmacologic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Non-Narcotic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Tylenol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Ibuprofen 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Narcotic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Morphine</a:t>
            </a: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28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2319-CFF7-0947-9C5E-6E037E7B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650" y="1104278"/>
            <a:ext cx="6798734" cy="94937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Pulse Oximeter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A426-36AA-C242-8E7B-2532A4CE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53" y="2438400"/>
            <a:ext cx="9863528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Pulse oximetry is a test used to measure the oxygen level (oxygen saturation) of the blood. It is an easy, painless measure of how well oxygen is being sent to parts of the body. </a:t>
            </a:r>
          </a:p>
          <a:p>
            <a:pPr lvl="1"/>
            <a:r>
              <a:rPr lang="en-US" sz="2800" dirty="0"/>
              <a:t>Normal Readings: </a:t>
            </a:r>
            <a:r>
              <a:rPr lang="en-US" sz="2800" u="sng" dirty="0"/>
              <a:t>&gt;</a:t>
            </a:r>
            <a:r>
              <a:rPr lang="en-US" sz="2800" dirty="0"/>
              <a:t> 94% </a:t>
            </a:r>
          </a:p>
          <a:p>
            <a:pPr lvl="1"/>
            <a:r>
              <a:rPr lang="en-US" sz="2800" dirty="0"/>
              <a:t>COPD patient’s normal readings: 88 to 92%</a:t>
            </a:r>
          </a:p>
          <a:p>
            <a:r>
              <a:rPr lang="en-US" sz="3200" dirty="0"/>
              <a:t>Hypoxemia: below-normal blood oxygen level</a:t>
            </a:r>
          </a:p>
          <a:p>
            <a:r>
              <a:rPr lang="en-US" sz="3200" i="1" u="sng" dirty="0"/>
              <a:t>Signs of Hypoxemia</a:t>
            </a:r>
            <a:r>
              <a:rPr lang="en-US" sz="3200" dirty="0"/>
              <a:t>: SOB, chest pain, confusion, headache, rapid pulse.</a:t>
            </a:r>
          </a:p>
        </p:txBody>
      </p:sp>
    </p:spTree>
    <p:extLst>
      <p:ext uri="{BB962C8B-B14F-4D97-AF65-F5344CB8AC3E}">
        <p14:creationId xmlns:p14="http://schemas.microsoft.com/office/powerpoint/2010/main" val="872299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5BE4730-CF01-7E45-BCD3-52575BD27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6297" y="1136754"/>
            <a:ext cx="7099300" cy="946879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Hand Hygiene 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666C308-F1DD-5A46-97C4-959F00D48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036" y="2194560"/>
            <a:ext cx="8994098" cy="4024125"/>
          </a:xfrm>
        </p:spPr>
        <p:txBody>
          <a:bodyPr>
            <a:normAutofit/>
          </a:bodyPr>
          <a:lstStyle/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WASHING CAN PREVENT NOSOCOMIAL INFECTIONS</a:t>
            </a:r>
          </a:p>
          <a:p>
            <a:pPr marL="0" indent="0" eaLnBrk="1" hangingPunct="1">
              <a:buSzPct val="110000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35% OF NOSOCOMIAL INFECTIONS ARE</a:t>
            </a:r>
            <a:r>
              <a:rPr lang="en-US" altLang="en-US" sz="4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PREVENTABLE!!!!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2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A8494FA8-D068-4D48-9640-A5F233E3C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6141" y="1197367"/>
            <a:ext cx="9115591" cy="1081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Professional Conduct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35662176-D63C-0941-9F88-78630BE64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9608" y="2383436"/>
            <a:ext cx="9668656" cy="38524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Introduce yourself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Explain the procedure / examination to the patient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Ask the patient if they have any questions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Cover the patient with a sheet. Only expose area examining while performing a procedure/examination</a:t>
            </a:r>
          </a:p>
        </p:txBody>
      </p:sp>
    </p:spTree>
    <p:extLst>
      <p:ext uri="{BB962C8B-B14F-4D97-AF65-F5344CB8AC3E}">
        <p14:creationId xmlns:p14="http://schemas.microsoft.com/office/powerpoint/2010/main" val="228337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5F97CFDB-5A39-834A-8448-75A8556B3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801" y="1013085"/>
            <a:ext cx="10702979" cy="1505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General Guidelines When Assessing Vital Signs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D582F0D4-26BF-3C41-8A00-60AB93CC1A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0" y="2678242"/>
            <a:ext cx="8394491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Taken by person caring for patient.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Know normal ranges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Adult vs. </a:t>
            </a:r>
            <a:r>
              <a:rPr lang="en-US" altLang="en-US" dirty="0" err="1">
                <a:ea typeface="ＭＳ Ｐゴシック" panose="020B0600070205080204" pitchFamily="34" charset="-128"/>
              </a:rPr>
              <a:t>Peds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Baseline data for patient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i.e. patients norms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Patient</a:t>
            </a:r>
            <a:r>
              <a:rPr lang="ja-JP" altLang="en-US" sz="3600">
                <a:ea typeface="ＭＳ Ｐゴシック" panose="020B0600070205080204" pitchFamily="34" charset="-128"/>
              </a:rPr>
              <a:t>’</a:t>
            </a:r>
            <a:r>
              <a:rPr lang="en-US" altLang="ja-JP" sz="3600" dirty="0">
                <a:ea typeface="ＭＳ Ｐゴシック" panose="020B0600070205080204" pitchFamily="34" charset="-128"/>
              </a:rPr>
              <a:t>s Diagnosis </a:t>
            </a:r>
            <a:r>
              <a:rPr lang="en-US" altLang="ja-JP" sz="3600" i="1" dirty="0">
                <a:ea typeface="ＭＳ Ｐゴシック" panose="020B0600070205080204" pitchFamily="34" charset="-128"/>
              </a:rPr>
              <a:t>(</a:t>
            </a:r>
            <a:r>
              <a:rPr lang="en-US" altLang="ja-JP" sz="3600" i="1" dirty="0" err="1">
                <a:ea typeface="ＭＳ Ｐゴシック" panose="020B0600070205080204" pitchFamily="34" charset="-128"/>
              </a:rPr>
              <a:t>Dx</a:t>
            </a:r>
            <a:r>
              <a:rPr lang="en-US" altLang="ja-JP" sz="3600" i="1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en-US" altLang="en-US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84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>
            <a:extLst>
              <a:ext uri="{FF2B5EF4-FFF2-40B4-BE49-F238E27FC236}">
                <a16:creationId xmlns:a16="http://schemas.microsoft.com/office/drawing/2014/main" id="{11C20386-1D4D-1943-8776-7EA113AD2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549" y="689548"/>
            <a:ext cx="10148340" cy="9743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Body Temperature</a:t>
            </a:r>
          </a:p>
        </p:txBody>
      </p:sp>
      <p:pic>
        <p:nvPicPr>
          <p:cNvPr id="18434" name="Picture 4" descr="Body Temperature - graph">
            <a:extLst>
              <a:ext uri="{FF2B5EF4-FFF2-40B4-BE49-F238E27FC236}">
                <a16:creationId xmlns:a16="http://schemas.microsoft.com/office/drawing/2014/main" id="{464E3AD5-794D-BB4F-8FF5-98AC97DD2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8" y="1663909"/>
            <a:ext cx="6194522" cy="4783112"/>
          </a:xfrm>
          <a:noFill/>
        </p:spPr>
      </p:pic>
    </p:spTree>
    <p:extLst>
      <p:ext uri="{BB962C8B-B14F-4D97-AF65-F5344CB8AC3E}">
        <p14:creationId xmlns:p14="http://schemas.microsoft.com/office/powerpoint/2010/main" val="224648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5A4C783-08CA-8B43-829F-541AF3CE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9429" y="653321"/>
            <a:ext cx="10393281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Balance of Body Temperature</a:t>
            </a:r>
          </a:p>
        </p:txBody>
      </p:sp>
      <p:pic>
        <p:nvPicPr>
          <p:cNvPr id="19458" name="Picture 4" descr="VS - Balance of Temperature">
            <a:extLst>
              <a:ext uri="{FF2B5EF4-FFF2-40B4-BE49-F238E27FC236}">
                <a16:creationId xmlns:a16="http://schemas.microsoft.com/office/drawing/2014/main" id="{DB50E33E-4BC3-AE4B-B19D-2FF1DA34B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3" y="1668607"/>
            <a:ext cx="6076114" cy="4846706"/>
          </a:xfrm>
          <a:noFill/>
        </p:spPr>
      </p:pic>
    </p:spTree>
    <p:extLst>
      <p:ext uri="{BB962C8B-B14F-4D97-AF65-F5344CB8AC3E}">
        <p14:creationId xmlns:p14="http://schemas.microsoft.com/office/powerpoint/2010/main" val="319017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1F73C73-85C0-8B43-BA9B-AB717BB4A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3870" y="683302"/>
            <a:ext cx="8137984" cy="1122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Temperature Conversion</a:t>
            </a:r>
          </a:p>
        </p:txBody>
      </p:sp>
      <p:pic>
        <p:nvPicPr>
          <p:cNvPr id="20482" name="Picture 3" descr="Temp conversion jfile">
            <a:extLst>
              <a:ext uri="{FF2B5EF4-FFF2-40B4-BE49-F238E27FC236}">
                <a16:creationId xmlns:a16="http://schemas.microsoft.com/office/drawing/2014/main" id="{5C3D44BE-0EA8-1E4D-BDBC-69CEE4B83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14" y="2038663"/>
            <a:ext cx="7579496" cy="4199862"/>
          </a:xfrm>
          <a:noFill/>
        </p:spPr>
      </p:pic>
    </p:spTree>
    <p:extLst>
      <p:ext uri="{BB962C8B-B14F-4D97-AF65-F5344CB8AC3E}">
        <p14:creationId xmlns:p14="http://schemas.microsoft.com/office/powerpoint/2010/main" val="378641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6420-A71C-B842-9924-363A5543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91" y="1074296"/>
            <a:ext cx="10583056" cy="1009337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Factors Influencing Body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1CFF-BB29-434C-8759-09A553B1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21" y="2188564"/>
            <a:ext cx="9758597" cy="4212236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Hypothermia</a:t>
            </a:r>
            <a:r>
              <a:rPr lang="en-US" sz="2400" dirty="0"/>
              <a:t> </a:t>
            </a:r>
            <a:r>
              <a:rPr lang="en-US" sz="2400" i="1" dirty="0"/>
              <a:t>(&lt; 95</a:t>
            </a:r>
            <a:r>
              <a:rPr lang="en-US" sz="2400" i="1" baseline="30000" dirty="0"/>
              <a:t>o</a:t>
            </a:r>
            <a:r>
              <a:rPr lang="en-US" sz="2400" i="1" dirty="0"/>
              <a:t>F)</a:t>
            </a:r>
            <a:r>
              <a:rPr lang="en-US" sz="2400" dirty="0"/>
              <a:t>: decrease metabolic rate, inadequate clothing, cold environment, drug / alcohol consumption, inactivity, aging.</a:t>
            </a:r>
          </a:p>
          <a:p>
            <a:r>
              <a:rPr lang="en-US" sz="2400" u="sng" dirty="0"/>
              <a:t>Hyperthermia</a:t>
            </a:r>
            <a:r>
              <a:rPr lang="en-US" sz="2400" dirty="0"/>
              <a:t> </a:t>
            </a:r>
            <a:r>
              <a:rPr lang="en-US" sz="2400" i="1" dirty="0"/>
              <a:t>(&gt;100.5</a:t>
            </a:r>
            <a:r>
              <a:rPr lang="en-US" sz="2400" i="1" baseline="30000" dirty="0"/>
              <a:t>o</a:t>
            </a:r>
            <a:r>
              <a:rPr lang="en-US" sz="2400" i="1" dirty="0"/>
              <a:t>F)</a:t>
            </a:r>
            <a:r>
              <a:rPr lang="en-US" sz="2400" dirty="0"/>
              <a:t>: increase metabolic rate, inappropriate clothing, hot environment, inability to perspire, medications, infectious process, exercise. </a:t>
            </a:r>
          </a:p>
          <a:p>
            <a:r>
              <a:rPr lang="en-US" sz="2400" dirty="0"/>
              <a:t>Increased body metabolism and metabolic activity accompany elevations in body temperature and may be as high as 10 –13 percent for each 1</a:t>
            </a:r>
            <a:r>
              <a:rPr lang="en-US" sz="2400" baseline="30000" dirty="0"/>
              <a:t>o</a:t>
            </a:r>
            <a:r>
              <a:rPr lang="en-US" sz="2400" dirty="0"/>
              <a:t>C.  </a:t>
            </a:r>
          </a:p>
          <a:p>
            <a:r>
              <a:rPr lang="en-US" sz="2400" dirty="0"/>
              <a:t>Pulse and respirations: increase in pulse 10-15 beats/min. with each 1</a:t>
            </a:r>
            <a:r>
              <a:rPr lang="en-US" sz="2400" baseline="30000" dirty="0"/>
              <a:t>o</a:t>
            </a:r>
            <a:r>
              <a:rPr lang="en-US" sz="2400" dirty="0"/>
              <a:t>C.  Respiratory rate is increased due to the increase in oxygen demand.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72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18A7A60-D799-2E47-A8C7-238175A9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074" y="677057"/>
            <a:ext cx="8935505" cy="113050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Pulse (Heart Rate – HR)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5BD393C-A495-B140-82EC-69FF6946C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3711" y="2191062"/>
            <a:ext cx="7826233" cy="41647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Normal Range 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(Adult)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60-100/min.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Abnormal 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(Adult)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&lt; 60/min. - Bradycardia 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&gt; 100/min. - Tachycardia 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Max Heart Rate: 220-age = ________</a:t>
            </a:r>
          </a:p>
        </p:txBody>
      </p:sp>
    </p:spTree>
    <p:extLst>
      <p:ext uri="{BB962C8B-B14F-4D97-AF65-F5344CB8AC3E}">
        <p14:creationId xmlns:p14="http://schemas.microsoft.com/office/powerpoint/2010/main" val="30765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311345A2-775C-FC4B-8BCA-2AC23AD65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486" y="644578"/>
            <a:ext cx="10183525" cy="974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Arterial Pulse Points</a:t>
            </a:r>
          </a:p>
        </p:txBody>
      </p:sp>
      <p:pic>
        <p:nvPicPr>
          <p:cNvPr id="22530" name="Picture 4" descr="Common Pulse Pionts">
            <a:extLst>
              <a:ext uri="{FF2B5EF4-FFF2-40B4-BE49-F238E27FC236}">
                <a16:creationId xmlns:a16="http://schemas.microsoft.com/office/drawing/2014/main" id="{38D25002-5F49-6A46-8C16-DE4EE3200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8" y="1752661"/>
            <a:ext cx="3657599" cy="4796117"/>
          </a:xfrm>
          <a:noFill/>
        </p:spPr>
      </p:pic>
    </p:spTree>
    <p:extLst>
      <p:ext uri="{BB962C8B-B14F-4D97-AF65-F5344CB8AC3E}">
        <p14:creationId xmlns:p14="http://schemas.microsoft.com/office/powerpoint/2010/main" val="4219281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192</TotalTime>
  <Words>784</Words>
  <Application>Microsoft Macintosh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Calisto MT</vt:lpstr>
      <vt:lpstr>Cambria</vt:lpstr>
      <vt:lpstr>Times New Roman</vt:lpstr>
      <vt:lpstr>Wingdings</vt:lpstr>
      <vt:lpstr>Wingdings 3</vt:lpstr>
      <vt:lpstr>Ion</vt:lpstr>
      <vt:lpstr>CSI 101  Skills Lab 2</vt:lpstr>
      <vt:lpstr>Vital Signs (VS)</vt:lpstr>
      <vt:lpstr>General Guidelines When Assessing Vital Signs</vt:lpstr>
      <vt:lpstr>Body Temperature</vt:lpstr>
      <vt:lpstr>Balance of Body Temperature</vt:lpstr>
      <vt:lpstr>Temperature Conversion</vt:lpstr>
      <vt:lpstr>Factors Influencing Body Temperature</vt:lpstr>
      <vt:lpstr>Pulse (Heart Rate – HR)</vt:lpstr>
      <vt:lpstr>Arterial Pulse Points</vt:lpstr>
      <vt:lpstr>Pulse Assessment</vt:lpstr>
      <vt:lpstr>Abnormal Pulse Characteristics </vt:lpstr>
      <vt:lpstr>Factors Influencing Pulse Rate</vt:lpstr>
      <vt:lpstr>Respiratory Rate</vt:lpstr>
      <vt:lpstr>Respiratory Patterns</vt:lpstr>
      <vt:lpstr>Factors Influencing Respiratory Rate</vt:lpstr>
      <vt:lpstr>Blood Pressure</vt:lpstr>
      <vt:lpstr>BP Formulas</vt:lpstr>
      <vt:lpstr>Factors Influencing Blood Pressure</vt:lpstr>
      <vt:lpstr>Shock Index (SI)</vt:lpstr>
      <vt:lpstr>Pain Assessment </vt:lpstr>
      <vt:lpstr>Pain Management</vt:lpstr>
      <vt:lpstr>Pulse Oximeter</vt:lpstr>
      <vt:lpstr>Hand Hygiene </vt:lpstr>
      <vt:lpstr>Professional Conduct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16</cp:revision>
  <dcterms:created xsi:type="dcterms:W3CDTF">2021-05-12T12:08:03Z</dcterms:created>
  <dcterms:modified xsi:type="dcterms:W3CDTF">2021-07-20T15:27:58Z</dcterms:modified>
</cp:coreProperties>
</file>